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72E36-FE41-C840-A52F-56CDEB37C51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F40D-53C9-204A-911F-39435DE7B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17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7F40D-53C9-204A-911F-39435DE7BE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6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1FA854F-2DA1-AC43-A5B8-796CB8A49C7B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7F95AFF-3F67-BE48-AB47-51A916AF0EC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FSF3U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265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III. Followed by </a:t>
            </a:r>
            <a:r>
              <a:rPr lang="en-US" b="1" dirty="0" smtClean="0"/>
              <a:t>a relative </a:t>
            </a:r>
            <a:r>
              <a:rPr lang="en-US" b="1" dirty="0" smtClean="0"/>
              <a:t>pronoun </a:t>
            </a:r>
            <a:r>
              <a:rPr lang="en-US" dirty="0" smtClean="0"/>
              <a:t>+ </a:t>
            </a:r>
            <a:r>
              <a:rPr lang="en-US" dirty="0"/>
              <a:t>dependent clause: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</a:t>
            </a:r>
            <a:r>
              <a:rPr lang="en-US" i="1" dirty="0" err="1">
                <a:solidFill>
                  <a:schemeClr val="bg1"/>
                </a:solidFill>
              </a:rPr>
              <a:t>Celui</a:t>
            </a:r>
            <a:r>
              <a:rPr lang="en-US" i="1" dirty="0">
                <a:solidFill>
                  <a:schemeClr val="bg1"/>
                </a:solidFill>
              </a:rPr>
              <a:t> qui </a:t>
            </a:r>
            <a:r>
              <a:rPr lang="en-US" i="1" dirty="0"/>
              <a:t>a </a:t>
            </a:r>
            <a:r>
              <a:rPr lang="en-US" i="1" dirty="0" err="1"/>
              <a:t>menti</a:t>
            </a:r>
            <a:r>
              <a:rPr lang="en-US" i="1" dirty="0"/>
              <a:t> sera </a:t>
            </a:r>
            <a:r>
              <a:rPr lang="en-US" i="1" dirty="0" err="1"/>
              <a:t>puni</a:t>
            </a:r>
            <a:r>
              <a:rPr lang="en-US" i="1" dirty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He who / Whoever lied will be punished.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</a:t>
            </a:r>
            <a:r>
              <a:rPr lang="en-US" i="1" dirty="0" err="1">
                <a:solidFill>
                  <a:srgbClr val="921F07"/>
                </a:solidFill>
              </a:rPr>
              <a:t>Ceux</a:t>
            </a:r>
            <a:r>
              <a:rPr lang="en-US" i="1" dirty="0">
                <a:solidFill>
                  <a:srgbClr val="921F07"/>
                </a:solidFill>
              </a:rPr>
              <a:t> qui </a:t>
            </a:r>
            <a:r>
              <a:rPr lang="en-US" i="1" dirty="0" err="1"/>
              <a:t>sont</a:t>
            </a:r>
            <a:r>
              <a:rPr lang="en-US" i="1" dirty="0"/>
              <a:t> polis </a:t>
            </a:r>
            <a:r>
              <a:rPr lang="en-US" i="1" dirty="0" err="1"/>
              <a:t>recevront</a:t>
            </a:r>
            <a:r>
              <a:rPr lang="en-US" i="1" dirty="0"/>
              <a:t> un </a:t>
            </a:r>
            <a:r>
              <a:rPr lang="en-US" i="1" dirty="0" err="1"/>
              <a:t>cadeau</a:t>
            </a:r>
            <a:r>
              <a:rPr lang="en-US" i="1" dirty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Those who are polite will receive a gift.</a:t>
            </a:r>
          </a:p>
        </p:txBody>
      </p:sp>
    </p:spTree>
    <p:extLst>
      <p:ext uri="{BB962C8B-B14F-4D97-AF65-F5344CB8AC3E}">
        <p14:creationId xmlns:p14="http://schemas.microsoft.com/office/powerpoint/2010/main" val="81420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démonstratifs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Celui</a:t>
            </a:r>
            <a:r>
              <a:rPr lang="en-US" sz="3600" dirty="0" smtClean="0"/>
              <a:t> / </a:t>
            </a:r>
            <a:r>
              <a:rPr lang="en-US" sz="3600" dirty="0" err="1" smtClean="0"/>
              <a:t>Ceux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Celle / </a:t>
            </a:r>
            <a:r>
              <a:rPr lang="en-US" sz="3600" dirty="0" err="1" smtClean="0"/>
              <a:t>Celles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81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Pronoms démonstratifs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Font référence à une personne ou une chose déjà mentionnée dans un texte et à laquelle on fait une nouvelle référence.</a:t>
            </a:r>
          </a:p>
          <a:p>
            <a:endParaRPr lang="fr-CA" dirty="0" smtClean="0"/>
          </a:p>
          <a:p>
            <a:r>
              <a:rPr lang="fr-CA" dirty="0" smtClean="0"/>
              <a:t>S’accordent en nombre et en genre avec les mots qu’ils représentent.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8766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Pronoms démonstratifs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47042"/>
              </p:ext>
            </p:extLst>
          </p:nvPr>
        </p:nvGraphicFramePr>
        <p:xfrm>
          <a:off x="779463" y="2383562"/>
          <a:ext cx="7583487" cy="2322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7829"/>
                <a:gridCol w="2527829"/>
                <a:gridCol w="2527829"/>
              </a:tblGrid>
              <a:tr h="774323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Masculin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Féminin</a:t>
                      </a:r>
                      <a:endParaRPr lang="en-US" sz="2400" dirty="0"/>
                    </a:p>
                  </a:txBody>
                  <a:tcPr/>
                </a:tc>
              </a:tr>
              <a:tr h="77432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Singulier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Celui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6"/>
                          </a:solidFill>
                        </a:rPr>
                        <a:t>Celle</a:t>
                      </a:r>
                      <a:endParaRPr lang="en-US" sz="2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77432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Pluriel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Ceux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accent6"/>
                          </a:solidFill>
                        </a:rPr>
                        <a:t>Celles</a:t>
                      </a:r>
                      <a:endParaRPr lang="en-US" sz="2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18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Pronoms démonstratifs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Exemples</a:t>
            </a:r>
            <a:r>
              <a:rPr lang="fr-CA" dirty="0" smtClean="0"/>
              <a:t>:</a:t>
            </a:r>
          </a:p>
          <a:p>
            <a:pPr marL="0" indent="0">
              <a:buNone/>
            </a:pPr>
            <a:endParaRPr lang="fr-CA" dirty="0" smtClean="0"/>
          </a:p>
          <a:p>
            <a:pPr lvl="1"/>
            <a:r>
              <a:rPr lang="fr-CA" dirty="0" smtClean="0"/>
              <a:t>Tous les </a:t>
            </a:r>
            <a:r>
              <a:rPr lang="fr-CA" dirty="0" smtClean="0">
                <a:solidFill>
                  <a:schemeClr val="bg1"/>
                </a:solidFill>
              </a:rPr>
              <a:t>gens</a:t>
            </a:r>
            <a:r>
              <a:rPr lang="fr-CA" dirty="0" smtClean="0"/>
              <a:t> aiment des aliments différents. </a:t>
            </a:r>
            <a:r>
              <a:rPr lang="fr-CA" dirty="0" smtClean="0">
                <a:solidFill>
                  <a:srgbClr val="921F07"/>
                </a:solidFill>
              </a:rPr>
              <a:t>Ceux</a:t>
            </a:r>
            <a:r>
              <a:rPr lang="fr-CA" dirty="0" smtClean="0"/>
              <a:t> qui mangent le chocolat apprécieront ses fines qualités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fr-CA" dirty="0" smtClean="0"/>
              <a:t>Quant au </a:t>
            </a:r>
            <a:r>
              <a:rPr lang="fr-CA" dirty="0" smtClean="0">
                <a:solidFill>
                  <a:srgbClr val="921F07"/>
                </a:solidFill>
              </a:rPr>
              <a:t>chocolat</a:t>
            </a:r>
            <a:r>
              <a:rPr lang="fr-CA" dirty="0" smtClean="0"/>
              <a:t>, j’achète </a:t>
            </a:r>
            <a:r>
              <a:rPr lang="fr-CA" dirty="0" smtClean="0">
                <a:solidFill>
                  <a:schemeClr val="bg1"/>
                </a:solidFill>
              </a:rPr>
              <a:t>celui</a:t>
            </a:r>
            <a:r>
              <a:rPr lang="fr-CA" dirty="0" smtClean="0"/>
              <a:t> que j’aime</a:t>
            </a:r>
            <a:r>
              <a:rPr lang="fr-CA" dirty="0" smtClean="0"/>
              <a:t>.</a:t>
            </a:r>
          </a:p>
          <a:p>
            <a:pPr marL="282575" lvl="1" indent="0">
              <a:buNone/>
            </a:pPr>
            <a:endParaRPr lang="fr-CA" dirty="0" smtClean="0"/>
          </a:p>
          <a:p>
            <a:pPr lvl="1"/>
            <a:r>
              <a:rPr lang="fr-CA" dirty="0" smtClean="0"/>
              <a:t>Une </a:t>
            </a:r>
            <a:r>
              <a:rPr lang="fr-CA" dirty="0" smtClean="0">
                <a:solidFill>
                  <a:schemeClr val="accent6"/>
                </a:solidFill>
              </a:rPr>
              <a:t>chanson</a:t>
            </a:r>
            <a:r>
              <a:rPr lang="fr-CA" dirty="0" smtClean="0"/>
              <a:t> francophone? </a:t>
            </a:r>
            <a:r>
              <a:rPr lang="fr-CA" dirty="0" smtClean="0">
                <a:solidFill>
                  <a:srgbClr val="8F7A05"/>
                </a:solidFill>
              </a:rPr>
              <a:t>Celle</a:t>
            </a:r>
            <a:r>
              <a:rPr lang="fr-CA" dirty="0" smtClean="0"/>
              <a:t> de </a:t>
            </a:r>
            <a:r>
              <a:rPr lang="fr-CA" dirty="0" err="1" smtClean="0"/>
              <a:t>Njacko</a:t>
            </a:r>
            <a:r>
              <a:rPr lang="fr-CA" dirty="0" smtClean="0"/>
              <a:t> </a:t>
            </a:r>
            <a:r>
              <a:rPr lang="fr-CA" dirty="0" err="1" smtClean="0"/>
              <a:t>Backo</a:t>
            </a:r>
            <a:r>
              <a:rPr lang="fr-CA" dirty="0" smtClean="0"/>
              <a:t> me touche le plus.</a:t>
            </a:r>
          </a:p>
          <a:p>
            <a:pPr lvl="1"/>
            <a:r>
              <a:rPr lang="fr-CA" dirty="0" smtClean="0"/>
              <a:t>En parlant des </a:t>
            </a:r>
            <a:r>
              <a:rPr lang="fr-CA" dirty="0" smtClean="0">
                <a:solidFill>
                  <a:srgbClr val="8F7A05"/>
                </a:solidFill>
              </a:rPr>
              <a:t>festivités</a:t>
            </a:r>
            <a:r>
              <a:rPr lang="fr-CA" dirty="0" smtClean="0"/>
              <a:t> culturelles, </a:t>
            </a:r>
            <a:r>
              <a:rPr lang="fr-CA" dirty="0" smtClean="0">
                <a:solidFill>
                  <a:srgbClr val="8F7A05"/>
                </a:solidFill>
              </a:rPr>
              <a:t>celles</a:t>
            </a:r>
            <a:r>
              <a:rPr lang="fr-CA" dirty="0" smtClean="0"/>
              <a:t> qui célèbrent la francophonie m’intéressent beaucoup.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9839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of the four demonstrative pronouns can refer to something nearby or far away. </a:t>
            </a:r>
            <a:endParaRPr lang="en-US" dirty="0" smtClean="0"/>
          </a:p>
          <a:p>
            <a:r>
              <a:rPr lang="en-US" dirty="0" smtClean="0"/>
              <a:t>That </a:t>
            </a:r>
            <a:r>
              <a:rPr lang="en-US" dirty="0"/>
              <a:t>is, </a:t>
            </a:r>
            <a:r>
              <a:rPr lang="en-US" i="1" dirty="0" err="1">
                <a:solidFill>
                  <a:schemeClr val="bg1"/>
                </a:solidFill>
              </a:rPr>
              <a:t>celui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 err="1">
                <a:solidFill>
                  <a:schemeClr val="accent4"/>
                </a:solidFill>
              </a:rPr>
              <a:t>celle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can both mean "this one" or "that one," while </a:t>
            </a:r>
            <a:r>
              <a:rPr lang="en-US" i="1" dirty="0" err="1">
                <a:solidFill>
                  <a:schemeClr val="bg1"/>
                </a:solidFill>
              </a:rPr>
              <a:t>ceux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 err="1">
                <a:solidFill>
                  <a:schemeClr val="accent4"/>
                </a:solidFill>
              </a:rPr>
              <a:t>celles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can both mean "these" or "those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Your </a:t>
            </a:r>
            <a:r>
              <a:rPr lang="en-US" dirty="0"/>
              <a:t>listener can usually tell by the context which you mean, but if you want to stress one or the other, you can use a </a:t>
            </a:r>
            <a:r>
              <a:rPr lang="en-US" dirty="0" smtClean="0"/>
              <a:t>suffix.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7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20780"/>
            <a:ext cx="7583488" cy="2740767"/>
          </a:xfrm>
        </p:spPr>
        <p:txBody>
          <a:bodyPr/>
          <a:lstStyle/>
          <a:p>
            <a:r>
              <a:rPr lang="en-US" dirty="0"/>
              <a:t>Demonstrative pronouns cannot stand alone; they must be used in one of the following constructions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With </a:t>
            </a:r>
            <a:r>
              <a:rPr lang="en-US" b="1" dirty="0"/>
              <a:t>a </a:t>
            </a:r>
            <a:r>
              <a:rPr lang="en-US" b="1" dirty="0" smtClean="0"/>
              <a:t>suffix</a:t>
            </a:r>
          </a:p>
          <a:p>
            <a:pPr lvl="1"/>
            <a:r>
              <a:rPr lang="en-US" b="1" dirty="0"/>
              <a:t>In prepositional phrases</a:t>
            </a:r>
          </a:p>
          <a:p>
            <a:pPr lvl="1"/>
            <a:r>
              <a:rPr lang="en-US" b="1" dirty="0"/>
              <a:t>Followed by a </a:t>
            </a:r>
            <a:r>
              <a:rPr lang="en-US" b="1" dirty="0" smtClean="0"/>
              <a:t>relative </a:t>
            </a:r>
            <a:r>
              <a:rPr lang="en-US" b="1" dirty="0" smtClean="0"/>
              <a:t>pronoun </a:t>
            </a:r>
            <a:r>
              <a:rPr lang="en-US" dirty="0" smtClean="0"/>
              <a:t>+ </a:t>
            </a:r>
            <a:r>
              <a:rPr lang="en-US" dirty="0"/>
              <a:t>dependent clause</a:t>
            </a:r>
          </a:p>
        </p:txBody>
      </p:sp>
    </p:spTree>
    <p:extLst>
      <p:ext uri="{BB962C8B-B14F-4D97-AF65-F5344CB8AC3E}">
        <p14:creationId xmlns:p14="http://schemas.microsoft.com/office/powerpoint/2010/main" val="38222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</a:t>
            </a:r>
            <a:r>
              <a:rPr lang="en-US" b="1" dirty="0"/>
              <a:t>. With a suffix</a:t>
            </a:r>
            <a:r>
              <a:rPr lang="en-US" dirty="0"/>
              <a:t> </a:t>
            </a:r>
            <a:r>
              <a:rPr lang="en-US" dirty="0" smtClean="0"/>
              <a:t>- You </a:t>
            </a:r>
            <a:r>
              <a:rPr lang="en-US" dirty="0"/>
              <a:t>can distinguish between this one and that one, these and those by adding the </a:t>
            </a:r>
            <a:r>
              <a:rPr lang="en-US" dirty="0" smtClean="0"/>
              <a:t>suffixes </a:t>
            </a:r>
            <a:r>
              <a:rPr lang="en-US" i="1" dirty="0" smtClean="0"/>
              <a:t>–ci </a:t>
            </a:r>
            <a:r>
              <a:rPr lang="en-US" dirty="0" smtClean="0"/>
              <a:t>(</a:t>
            </a:r>
            <a:r>
              <a:rPr lang="en-US" dirty="0"/>
              <a:t>here) and </a:t>
            </a:r>
            <a:r>
              <a:rPr lang="en-US" i="1" dirty="0"/>
              <a:t>-</a:t>
            </a:r>
            <a:r>
              <a:rPr lang="en-US" i="1" dirty="0" err="1"/>
              <a:t>là</a:t>
            </a:r>
            <a:r>
              <a:rPr lang="en-US" dirty="0"/>
              <a:t> (there).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</a:t>
            </a:r>
            <a:r>
              <a:rPr lang="en-US" i="1" dirty="0" err="1"/>
              <a:t>Quelle</a:t>
            </a:r>
            <a:r>
              <a:rPr lang="en-US" i="1" dirty="0"/>
              <a:t> </a:t>
            </a:r>
            <a:r>
              <a:rPr lang="en-US" i="1" dirty="0" err="1"/>
              <a:t>fille</a:t>
            </a:r>
            <a:r>
              <a:rPr lang="en-US" i="1" dirty="0"/>
              <a:t> </a:t>
            </a:r>
            <a:r>
              <a:rPr lang="en-US" i="1" dirty="0" err="1"/>
              <a:t>l'a</a:t>
            </a:r>
            <a:r>
              <a:rPr lang="en-US" i="1" dirty="0"/>
              <a:t> fait, </a:t>
            </a:r>
            <a:r>
              <a:rPr lang="en-US" i="1" dirty="0" err="1"/>
              <a:t>celle</a:t>
            </a:r>
            <a:r>
              <a:rPr lang="en-US" i="1" dirty="0"/>
              <a:t>-ci </a:t>
            </a:r>
            <a:r>
              <a:rPr lang="en-US" i="1" dirty="0" err="1"/>
              <a:t>ou</a:t>
            </a:r>
            <a:r>
              <a:rPr lang="en-US" i="1" dirty="0"/>
              <a:t> </a:t>
            </a:r>
            <a:r>
              <a:rPr lang="en-US" i="1" dirty="0" err="1"/>
              <a:t>celle-là</a:t>
            </a:r>
            <a:r>
              <a:rPr lang="en-US" i="1" dirty="0"/>
              <a:t> 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Which girl did it, this one or that one?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</a:t>
            </a:r>
            <a:r>
              <a:rPr lang="en-US" i="1" dirty="0"/>
              <a:t>Je ne sais pas </a:t>
            </a:r>
            <a:r>
              <a:rPr lang="en-US" i="1" dirty="0" err="1"/>
              <a:t>si</a:t>
            </a:r>
            <a:r>
              <a:rPr lang="en-US" i="1" dirty="0"/>
              <a:t> je </a:t>
            </a:r>
            <a:r>
              <a:rPr lang="en-US" i="1" dirty="0" err="1"/>
              <a:t>veux</a:t>
            </a:r>
            <a:r>
              <a:rPr lang="en-US" i="1" dirty="0"/>
              <a:t> </a:t>
            </a:r>
            <a:r>
              <a:rPr lang="en-US" i="1" dirty="0" err="1"/>
              <a:t>ceux</a:t>
            </a:r>
            <a:r>
              <a:rPr lang="en-US" i="1" dirty="0"/>
              <a:t>-ci </a:t>
            </a:r>
            <a:r>
              <a:rPr lang="en-US" i="1" dirty="0" err="1"/>
              <a:t>ou</a:t>
            </a:r>
            <a:r>
              <a:rPr lang="en-US" i="1" dirty="0"/>
              <a:t> </a:t>
            </a:r>
            <a:r>
              <a:rPr lang="en-US" i="1" dirty="0" err="1"/>
              <a:t>ceux-là</a:t>
            </a:r>
            <a:r>
              <a:rPr lang="en-US" i="1" dirty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I don't know if I want these or those.</a:t>
            </a:r>
          </a:p>
        </p:txBody>
      </p:sp>
    </p:spTree>
    <p:extLst>
      <p:ext uri="{BB962C8B-B14F-4D97-AF65-F5344CB8AC3E}">
        <p14:creationId xmlns:p14="http://schemas.microsoft.com/office/powerpoint/2010/main" val="4120412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869823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II. In prepositional phrases</a:t>
            </a:r>
            <a:r>
              <a:rPr lang="en-US" dirty="0"/>
              <a:t>, usually introduced </a:t>
            </a:r>
            <a:r>
              <a:rPr lang="en-US" dirty="0" smtClean="0"/>
              <a:t>by </a:t>
            </a:r>
            <a:r>
              <a:rPr lang="en-US" b="1" dirty="0" smtClean="0"/>
              <a:t>de</a:t>
            </a:r>
            <a:r>
              <a:rPr lang="en-US" dirty="0" smtClean="0"/>
              <a:t> to </a:t>
            </a:r>
            <a:r>
              <a:rPr lang="en-US" dirty="0"/>
              <a:t>indicate possession or origin: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i="1" dirty="0" err="1" smtClean="0"/>
              <a:t>Quel</a:t>
            </a:r>
            <a:r>
              <a:rPr lang="en-US" i="1" dirty="0" smtClean="0"/>
              <a:t> </a:t>
            </a:r>
            <a:r>
              <a:rPr lang="en-US" i="1" dirty="0"/>
              <a:t>film </a:t>
            </a:r>
            <a:r>
              <a:rPr lang="en-US" i="1" dirty="0" err="1"/>
              <a:t>veux-tu</a:t>
            </a:r>
            <a:r>
              <a:rPr lang="en-US" i="1" dirty="0"/>
              <a:t> </a:t>
            </a:r>
            <a:r>
              <a:rPr lang="en-US" i="1" dirty="0" err="1"/>
              <a:t>voir</a:t>
            </a:r>
            <a:r>
              <a:rPr lang="en-US" i="1" dirty="0"/>
              <a:t> ? </a:t>
            </a:r>
            <a:r>
              <a:rPr lang="en-US" i="1" dirty="0" err="1">
                <a:solidFill>
                  <a:schemeClr val="bg1"/>
                </a:solidFill>
              </a:rPr>
              <a:t>Celui</a:t>
            </a:r>
            <a:r>
              <a:rPr lang="en-US" i="1" dirty="0">
                <a:solidFill>
                  <a:schemeClr val="bg1"/>
                </a:solidFill>
              </a:rPr>
              <a:t> de </a:t>
            </a:r>
            <a:r>
              <a:rPr lang="en-US" i="1" dirty="0"/>
              <a:t>la France </a:t>
            </a:r>
            <a:r>
              <a:rPr lang="en-US" i="1" dirty="0" err="1"/>
              <a:t>ou</a:t>
            </a:r>
            <a:r>
              <a:rPr lang="en-US" i="1" dirty="0">
                <a:solidFill>
                  <a:srgbClr val="921F07"/>
                </a:solidFill>
              </a:rPr>
              <a:t> </a:t>
            </a:r>
            <a:r>
              <a:rPr lang="en-US" i="1" dirty="0" err="1">
                <a:solidFill>
                  <a:srgbClr val="921F07"/>
                </a:solidFill>
              </a:rPr>
              <a:t>celui</a:t>
            </a:r>
            <a:r>
              <a:rPr lang="en-US" i="1" dirty="0">
                <a:solidFill>
                  <a:srgbClr val="921F07"/>
                </a:solidFill>
              </a:rPr>
              <a:t> </a:t>
            </a:r>
            <a:r>
              <a:rPr lang="en-US" i="1" dirty="0" smtClean="0">
                <a:solidFill>
                  <a:srgbClr val="921F07"/>
                </a:solidFill>
              </a:rPr>
              <a:t>du </a:t>
            </a:r>
            <a:r>
              <a:rPr lang="en-US" i="1" dirty="0" smtClean="0"/>
              <a:t>Canada</a:t>
            </a:r>
            <a:r>
              <a:rPr lang="en-US" i="1" dirty="0"/>
              <a:t> 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Which </a:t>
            </a:r>
            <a:r>
              <a:rPr lang="en-US" dirty="0"/>
              <a:t>film do you want to see? The one from France or (the one from) Canada?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Je </a:t>
            </a:r>
            <a:r>
              <a:rPr lang="en-US" i="1" dirty="0"/>
              <a:t>ne </a:t>
            </a:r>
            <a:r>
              <a:rPr lang="en-US" i="1" dirty="0" err="1"/>
              <a:t>peux</a:t>
            </a:r>
            <a:r>
              <a:rPr lang="en-US" i="1" dirty="0"/>
              <a:t> pas </a:t>
            </a:r>
            <a:r>
              <a:rPr lang="en-US" i="1" dirty="0" err="1"/>
              <a:t>décider</a:t>
            </a:r>
            <a:r>
              <a:rPr lang="en-US" i="1" dirty="0"/>
              <a:t> entre </a:t>
            </a:r>
            <a:r>
              <a:rPr lang="en-US" i="1" dirty="0" err="1"/>
              <a:t>ces</a:t>
            </a:r>
            <a:r>
              <a:rPr lang="en-US" i="1" dirty="0"/>
              <a:t> </a:t>
            </a:r>
            <a:r>
              <a:rPr lang="en-US" i="1" dirty="0" err="1"/>
              <a:t>deux</a:t>
            </a:r>
            <a:r>
              <a:rPr lang="en-US" i="1" dirty="0"/>
              <a:t> robes. </a:t>
            </a:r>
            <a:r>
              <a:rPr lang="en-US" i="1" dirty="0">
                <a:solidFill>
                  <a:schemeClr val="accent4"/>
                </a:solidFill>
              </a:rPr>
              <a:t>Celle de </a:t>
            </a:r>
            <a:r>
              <a:rPr lang="en-US" i="1" dirty="0" err="1"/>
              <a:t>soie</a:t>
            </a:r>
            <a:r>
              <a:rPr lang="en-US" i="1" dirty="0"/>
              <a:t> </a:t>
            </a:r>
            <a:r>
              <a:rPr lang="en-US" i="1" dirty="0" err="1"/>
              <a:t>est</a:t>
            </a:r>
            <a:r>
              <a:rPr lang="en-US" i="1" dirty="0"/>
              <a:t> plus </a:t>
            </a:r>
            <a:r>
              <a:rPr lang="en-US" i="1" dirty="0" err="1"/>
              <a:t>jolie</a:t>
            </a:r>
            <a:r>
              <a:rPr lang="en-US" i="1" dirty="0"/>
              <a:t> </a:t>
            </a:r>
            <a:r>
              <a:rPr lang="en-US" i="1" dirty="0" err="1"/>
              <a:t>mais</a:t>
            </a:r>
            <a:r>
              <a:rPr lang="en-US" i="1" dirty="0"/>
              <a:t> </a:t>
            </a:r>
            <a:r>
              <a:rPr lang="en-US" i="1" dirty="0" err="1"/>
              <a:t>aussi</a:t>
            </a:r>
            <a:r>
              <a:rPr lang="en-US" i="1" dirty="0"/>
              <a:t> plus </a:t>
            </a:r>
            <a:r>
              <a:rPr lang="en-US" i="1" dirty="0" err="1"/>
              <a:t>chère</a:t>
            </a:r>
            <a:r>
              <a:rPr lang="en-US" i="1" dirty="0"/>
              <a:t> </a:t>
            </a:r>
            <a:r>
              <a:rPr lang="en-US" i="1" dirty="0" err="1"/>
              <a:t>que</a:t>
            </a:r>
            <a:r>
              <a:rPr lang="en-US" i="1" dirty="0"/>
              <a:t> </a:t>
            </a:r>
            <a:r>
              <a:rPr lang="en-US" i="1" dirty="0" err="1">
                <a:solidFill>
                  <a:srgbClr val="C9972B"/>
                </a:solidFill>
              </a:rPr>
              <a:t>celle</a:t>
            </a:r>
            <a:r>
              <a:rPr lang="en-US" i="1" dirty="0">
                <a:solidFill>
                  <a:srgbClr val="C9972B"/>
                </a:solidFill>
              </a:rPr>
              <a:t> de </a:t>
            </a:r>
            <a:r>
              <a:rPr lang="en-US" i="1" dirty="0" err="1"/>
              <a:t>coton</a:t>
            </a:r>
            <a:r>
              <a:rPr lang="en-US" i="1" dirty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 </a:t>
            </a:r>
            <a:r>
              <a:rPr lang="en-US" dirty="0"/>
              <a:t>can't decide between these two dresses. The silk one is prettier but also more expensive than the cotton one</a:t>
            </a:r>
          </a:p>
        </p:txBody>
      </p:sp>
    </p:spTree>
    <p:extLst>
      <p:ext uri="{BB962C8B-B14F-4D97-AF65-F5344CB8AC3E}">
        <p14:creationId xmlns:p14="http://schemas.microsoft.com/office/powerpoint/2010/main" val="277491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96</TotalTime>
  <Words>240</Words>
  <Application>Microsoft Macintosh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Precedent</vt:lpstr>
      <vt:lpstr>Pronoms démonstratifs</vt:lpstr>
      <vt:lpstr>Pronoms démonstratifs</vt:lpstr>
      <vt:lpstr>Pronoms démonstratifs</vt:lpstr>
      <vt:lpstr>Pronoms démonstratifs</vt:lpstr>
      <vt:lpstr>Pronoms démonstratifs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Pronoms démonstratifs</dc:title>
  <dc:creator>John Forbes</dc:creator>
  <cp:lastModifiedBy>Kristen Valente</cp:lastModifiedBy>
  <cp:revision>6</cp:revision>
  <dcterms:created xsi:type="dcterms:W3CDTF">2014-10-14T13:45:25Z</dcterms:created>
  <dcterms:modified xsi:type="dcterms:W3CDTF">2015-10-20T03:26:47Z</dcterms:modified>
</cp:coreProperties>
</file>